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324" r:id="rId3"/>
    <p:sldId id="320" r:id="rId4"/>
    <p:sldId id="316" r:id="rId5"/>
    <p:sldId id="321" r:id="rId6"/>
    <p:sldId id="322" r:id="rId7"/>
    <p:sldId id="323" r:id="rId8"/>
    <p:sldId id="307" r:id="rId9"/>
    <p:sldId id="306" r:id="rId10"/>
    <p:sldId id="308" r:id="rId11"/>
    <p:sldId id="309" r:id="rId12"/>
    <p:sldId id="311" r:id="rId13"/>
    <p:sldId id="310" r:id="rId14"/>
    <p:sldId id="312" r:id="rId15"/>
    <p:sldId id="304" r:id="rId16"/>
    <p:sldId id="325" r:id="rId17"/>
    <p:sldId id="279" r:id="rId18"/>
  </p:sldIdLst>
  <p:sldSz cx="9144000" cy="5143500" type="screen16x9"/>
  <p:notesSz cx="6858000" cy="9144000"/>
  <p:embeddedFontLst>
    <p:embeddedFont>
      <p:font typeface="Raleway" panose="02010600030101010101" charset="0"/>
      <p:regular r:id="rId20"/>
      <p:bold r:id="rId21"/>
      <p:italic r:id="rId22"/>
      <p:boldItalic r:id="rId23"/>
    </p:embeddedFont>
    <p:embeddedFont>
      <p:font typeface="Lato" panose="02010600030101010101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Opening" id="{F183E3EF-5B6B-4338-886A-F446F7402271}">
          <p14:sldIdLst>
            <p14:sldId id="256"/>
            <p14:sldId id="324"/>
            <p14:sldId id="320"/>
            <p14:sldId id="316"/>
            <p14:sldId id="321"/>
            <p14:sldId id="322"/>
            <p14:sldId id="323"/>
          </p14:sldIdLst>
        </p14:section>
        <p14:section name="Technological Difficulties" id="{5C62AA13-3E85-4D20-889E-D4505DAD9C8C}">
          <p14:sldIdLst>
            <p14:sldId id="307"/>
            <p14:sldId id="306"/>
            <p14:sldId id="308"/>
            <p14:sldId id="309"/>
          </p14:sldIdLst>
        </p14:section>
        <p14:section name="Features" id="{8843F88D-C20D-48A0-8A2C-0B90E0124E3B}">
          <p14:sldIdLst>
            <p14:sldId id="311"/>
            <p14:sldId id="310"/>
            <p14:sldId id="312"/>
          </p14:sldIdLst>
        </p14:section>
        <p14:section name="Ending" id="{A11DD4D2-A9E1-4178-A46C-87F50F4AC6C9}">
          <p14:sldIdLst>
            <p14:sldId id="304"/>
            <p14:sldId id="325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535"/>
    <a:srgbClr val="FB8C00"/>
    <a:srgbClr val="F46524"/>
    <a:srgbClr val="30E0E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7479FD-BE81-466A-A31B-D753F73A0757}">
  <a:tblStyle styleId="{247479FD-BE81-466A-A31B-D753F73A0757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10" y="4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1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199" cy="1318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265500" y="273537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853950" y="1304850"/>
            <a:ext cx="7436099" cy="1538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099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52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2400899" y="1713795"/>
            <a:ext cx="6331500" cy="8398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Prot</a:t>
            </a:r>
            <a:r>
              <a:rPr lang="en-US" dirty="0"/>
              <a:t>ege</a:t>
            </a:r>
            <a:br>
              <a:rPr lang="en" dirty="0"/>
            </a:br>
            <a:r>
              <a:rPr lang="en" dirty="0"/>
              <a:t>Nos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400899" y="3366044"/>
            <a:ext cx="6331500" cy="1241699"/>
          </a:xfrm>
        </p:spPr>
        <p:txBody>
          <a:bodyPr/>
          <a:lstStyle/>
          <a:p>
            <a:r>
              <a:rPr lang="en-US" dirty="0"/>
              <a:t>Yiluo Li, Shaolin Zhang, Thomas Lee, Yong Mao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Text-To-Speech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Text-To-Speech is one of the most common-used accessibility options for disabled people. For their convenience, this project incorporates Android Text-To-Speech.</a:t>
            </a:r>
          </a:p>
          <a:p>
            <a:r>
              <a:rPr lang="en-US" dirty="0"/>
              <a:t>We attempted to use Xunfei Cloud for networked TTS engine but its documentation is so unfriendly that we have to drop it.</a:t>
            </a:r>
          </a:p>
          <a:p>
            <a:r>
              <a:rPr lang="en-US" dirty="0"/>
              <a:t>We moved to use Android’s system Locale TTS Engine (Pico or Samsung as the two most common-seen).</a:t>
            </a:r>
          </a:p>
        </p:txBody>
      </p:sp>
    </p:spTree>
    <p:extLst>
      <p:ext uri="{BB962C8B-B14F-4D97-AF65-F5344CB8AC3E}">
        <p14:creationId xmlns:p14="http://schemas.microsoft.com/office/powerpoint/2010/main" val="3094706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Location-based Weather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0112" y="1595775"/>
            <a:ext cx="6416388" cy="3002400"/>
          </a:xfrm>
        </p:spPr>
        <p:txBody>
          <a:bodyPr/>
          <a:lstStyle/>
          <a:p>
            <a:r>
              <a:rPr lang="en-US" dirty="0"/>
              <a:t>The mobile application incorporates an online Weather API, OpenWeatherMap to retrieve current weather and forecasted weather.</a:t>
            </a:r>
          </a:p>
          <a:p>
            <a:r>
              <a:rPr lang="en-US" dirty="0"/>
              <a:t>To make the use of the app universal, the development take special account into determining the location of the user and provide weather information accordingly.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31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accomplished during our 24-hour Penta Hackathon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4813300" y="724200"/>
            <a:ext cx="4025900" cy="3695099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Recognize image and give possible guess to elements in tag;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Retrieve user location and provide weather data accordingly;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Text-To-Speech to read out loud useful information on screen;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Alarm if there is any obstacle in front of the user;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Track whether the user is on track;</a:t>
            </a:r>
          </a:p>
        </p:txBody>
      </p:sp>
    </p:spTree>
    <p:extLst>
      <p:ext uri="{BB962C8B-B14F-4D97-AF65-F5344CB8AC3E}">
        <p14:creationId xmlns:p14="http://schemas.microsoft.com/office/powerpoint/2010/main" val="3592212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accomplished during our 24-hour Penta Hackathon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4813300" y="724200"/>
            <a:ext cx="4025900" cy="3695099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Gather environment data using Light &amp; Temperature Sensor and act accordingly (LED signal);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Read data from Gyroscope Sensor to ensure a rapid response if the user accidentally falls;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Communication concept and verification between Arduino, Ruff and Android using both Wi-Fi and Bluetooth.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8149" y="3469749"/>
            <a:ext cx="17399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(cont.)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21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intend to add after the hackathon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Realization of communication between subsystems;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platform to connect this end-node system with a network of NGO, volunteer groups, community centers and related local governmental authorities;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UI optimization to make the app more user-friendly.</a:t>
            </a:r>
          </a:p>
        </p:txBody>
      </p:sp>
    </p:spTree>
    <p:extLst>
      <p:ext uri="{BB962C8B-B14F-4D97-AF65-F5344CB8AC3E}">
        <p14:creationId xmlns:p14="http://schemas.microsoft.com/office/powerpoint/2010/main" val="724821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lives matter.</a:t>
            </a:r>
            <a:br>
              <a:rPr lang="en-US" dirty="0"/>
            </a:br>
            <a:r>
              <a:rPr lang="en-US" dirty="0"/>
              <a:t>All lives deserve to</a:t>
            </a:r>
            <a:r>
              <a:rPr lang="en-US" dirty="0">
                <a:solidFill>
                  <a:srgbClr val="FB8C00"/>
                </a:solidFill>
              </a:rPr>
              <a:t> be happy.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3701082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77"/>
          <p:cNvPicPr preferRelativeResize="0"/>
          <p:nvPr/>
        </p:nvPicPr>
        <p:blipFill rotWithShape="1">
          <a:blip r:embed="rId2">
            <a:alphaModFix/>
          </a:blip>
          <a:srcRect r="11111" b="5329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only team </a:t>
            </a:r>
            <a:br>
              <a:rPr lang="en-US" dirty="0"/>
            </a:br>
            <a:r>
              <a:rPr lang="en-US" dirty="0">
                <a:solidFill>
                  <a:srgbClr val="FB8C00"/>
                </a:solidFill>
              </a:rPr>
              <a:t>with a millennium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211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63110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                     AI </a:t>
            </a:r>
            <a:r>
              <a:rPr lang="en-US" sz="6600" dirty="0"/>
              <a:t>=</a:t>
            </a:r>
            <a:r>
              <a:rPr lang="en-US" dirty="0"/>
              <a:t>    </a:t>
            </a:r>
          </a:p>
        </p:txBody>
      </p:sp>
      <p:sp>
        <p:nvSpPr>
          <p:cNvPr id="3" name="Freeform: Shape 2"/>
          <p:cNvSpPr/>
          <p:nvPr/>
        </p:nvSpPr>
        <p:spPr>
          <a:xfrm>
            <a:off x="4762499" y="2366125"/>
            <a:ext cx="612503" cy="524997"/>
          </a:xfrm>
          <a:custGeom>
            <a:avLst/>
            <a:gdLst/>
            <a:ahLst/>
            <a:cxnLst/>
            <a:rect l="l" t="t" r="r" b="b"/>
            <a:pathLst>
              <a:path w="228584" h="195927">
                <a:moveTo>
                  <a:pt x="60973" y="0"/>
                </a:moveTo>
                <a:cubicBezTo>
                  <a:pt x="68472" y="156"/>
                  <a:pt x="75640" y="1800"/>
                  <a:pt x="82478" y="4932"/>
                </a:cubicBezTo>
                <a:cubicBezTo>
                  <a:pt x="89315" y="8064"/>
                  <a:pt x="95473" y="11749"/>
                  <a:pt x="100950" y="15986"/>
                </a:cubicBezTo>
                <a:cubicBezTo>
                  <a:pt x="106427" y="20224"/>
                  <a:pt x="110874" y="24079"/>
                  <a:pt x="114291" y="27551"/>
                </a:cubicBezTo>
                <a:cubicBezTo>
                  <a:pt x="117709" y="24079"/>
                  <a:pt x="122156" y="20224"/>
                  <a:pt x="127633" y="15986"/>
                </a:cubicBezTo>
                <a:cubicBezTo>
                  <a:pt x="133110" y="11749"/>
                  <a:pt x="139268" y="8064"/>
                  <a:pt x="146105" y="4932"/>
                </a:cubicBezTo>
                <a:cubicBezTo>
                  <a:pt x="152943" y="1800"/>
                  <a:pt x="160111" y="156"/>
                  <a:pt x="167610" y="0"/>
                </a:cubicBezTo>
                <a:cubicBezTo>
                  <a:pt x="186837" y="151"/>
                  <a:pt x="201767" y="5429"/>
                  <a:pt x="212400" y="15832"/>
                </a:cubicBezTo>
                <a:cubicBezTo>
                  <a:pt x="223033" y="26236"/>
                  <a:pt x="228427" y="40857"/>
                  <a:pt x="228584" y="59696"/>
                </a:cubicBezTo>
                <a:cubicBezTo>
                  <a:pt x="228441" y="67400"/>
                  <a:pt x="226973" y="74641"/>
                  <a:pt x="224181" y="81418"/>
                </a:cubicBezTo>
                <a:cubicBezTo>
                  <a:pt x="221389" y="88196"/>
                  <a:pt x="218132" y="94205"/>
                  <a:pt x="214409" y="99446"/>
                </a:cubicBezTo>
                <a:cubicBezTo>
                  <a:pt x="210686" y="104686"/>
                  <a:pt x="207357" y="108854"/>
                  <a:pt x="204421" y="111948"/>
                </a:cubicBezTo>
                <a:cubicBezTo>
                  <a:pt x="201485" y="115042"/>
                  <a:pt x="199802" y="116759"/>
                  <a:pt x="199372" y="117096"/>
                </a:cubicBezTo>
                <a:lnTo>
                  <a:pt x="119904" y="193631"/>
                </a:lnTo>
                <a:cubicBezTo>
                  <a:pt x="119128" y="194396"/>
                  <a:pt x="118256" y="194970"/>
                  <a:pt x="117289" y="195353"/>
                </a:cubicBezTo>
                <a:cubicBezTo>
                  <a:pt x="116322" y="195735"/>
                  <a:pt x="115323" y="195927"/>
                  <a:pt x="114291" y="195927"/>
                </a:cubicBezTo>
                <a:cubicBezTo>
                  <a:pt x="113261" y="195927"/>
                  <a:pt x="112261" y="195735"/>
                  <a:pt x="111294" y="195353"/>
                </a:cubicBezTo>
                <a:cubicBezTo>
                  <a:pt x="110327" y="194970"/>
                  <a:pt x="109455" y="194396"/>
                  <a:pt x="108679" y="193631"/>
                </a:cubicBezTo>
                <a:lnTo>
                  <a:pt x="29083" y="116841"/>
                </a:lnTo>
                <a:cubicBezTo>
                  <a:pt x="28685" y="116567"/>
                  <a:pt x="27026" y="114900"/>
                  <a:pt x="24109" y="111841"/>
                </a:cubicBezTo>
                <a:cubicBezTo>
                  <a:pt x="21191" y="108782"/>
                  <a:pt x="17874" y="104639"/>
                  <a:pt x="14159" y="99414"/>
                </a:cubicBezTo>
                <a:cubicBezTo>
                  <a:pt x="10444" y="94188"/>
                  <a:pt x="7191" y="88188"/>
                  <a:pt x="4401" y="81414"/>
                </a:cubicBezTo>
                <a:cubicBezTo>
                  <a:pt x="1611" y="74640"/>
                  <a:pt x="144" y="67401"/>
                  <a:pt x="0" y="59696"/>
                </a:cubicBezTo>
                <a:cubicBezTo>
                  <a:pt x="157" y="40857"/>
                  <a:pt x="5552" y="26236"/>
                  <a:pt x="16184" y="15832"/>
                </a:cubicBezTo>
                <a:cubicBezTo>
                  <a:pt x="26817" y="5429"/>
                  <a:pt x="41746" y="151"/>
                  <a:pt x="609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9590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where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did we get the idea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 friend of mine is a volunteer for a disabled-student community, and we feel that lives of those with disabilities are not easy, so we intend to make a little contribution to the improvement of the lives of these underrepresented group.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19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900" y="1549401"/>
            <a:ext cx="8296799" cy="1984844"/>
          </a:xfrm>
        </p:spPr>
        <p:txBody>
          <a:bodyPr/>
          <a:lstStyle/>
          <a:p>
            <a:r>
              <a:rPr lang="en-US" altLang="zh-CN" sz="4000" dirty="0"/>
              <a:t>Technological Implementation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98737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Ruff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JavaScript-based </a:t>
            </a:r>
            <a:r>
              <a:rPr lang="en-US" dirty="0" err="1"/>
              <a:t>IoT</a:t>
            </a:r>
            <a:r>
              <a:rPr lang="en-US" dirty="0"/>
              <a:t> Kit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Light Sensor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Confirm whether the current is night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To remind others that there is a blind man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Temperature &amp; Humidity Sensor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Feedback real-time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3443145803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Arduino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C-powered Microprocessor with Optional Bluetooth </a:t>
            </a:r>
            <a:r>
              <a:rPr lang="en-US" dirty="0" err="1"/>
              <a:t>Comm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4939500" y="724200"/>
            <a:ext cx="4014000" cy="36950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Tracking module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 detect whether or not the traveling route is offset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Avoid module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 detect obstacles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Gyro module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When the user falls, immediately send relevant information to the volunteer network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767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data-gathering and Networking Hub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Image Recognition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Tell the blind what is in front of him/her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Weather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 get the real-time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Text-to-Speech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 increase accessibility for the disabled</a:t>
            </a:r>
          </a:p>
        </p:txBody>
      </p:sp>
    </p:spTree>
    <p:extLst>
      <p:ext uri="{BB962C8B-B14F-4D97-AF65-F5344CB8AC3E}">
        <p14:creationId xmlns:p14="http://schemas.microsoft.com/office/powerpoint/2010/main" val="609985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Difficulties</a:t>
            </a:r>
          </a:p>
        </p:txBody>
      </p:sp>
    </p:spTree>
    <p:extLst>
      <p:ext uri="{BB962C8B-B14F-4D97-AF65-F5344CB8AC3E}">
        <p14:creationId xmlns:p14="http://schemas.microsoft.com/office/powerpoint/2010/main" val="3165797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Ruff Hardware Driver Coding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difficult issues occurred was the lack of pre-existing hardware drivers for Ruff. To counter it, the team took effort in coding and implementing hardware drivers of various sensors including Avoidance Sensor and Tracking Sensor from scratch.</a:t>
            </a:r>
          </a:p>
          <a:p>
            <a:r>
              <a:rPr lang="en-US" dirty="0"/>
              <a:t>Ruff’s hardware driver is a JavaScript packaged version of its original, hardware layer C code. </a:t>
            </a:r>
          </a:p>
          <a:p>
            <a:r>
              <a:rPr lang="en-US" dirty="0"/>
              <a:t>Special thanks to Ruff and its support team.</a:t>
            </a:r>
          </a:p>
        </p:txBody>
      </p:sp>
    </p:spTree>
    <p:extLst>
      <p:ext uri="{BB962C8B-B14F-4D97-AF65-F5344CB8AC3E}">
        <p14:creationId xmlns:p14="http://schemas.microsoft.com/office/powerpoint/2010/main" val="2394782906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539</Words>
  <Application>Microsoft Office PowerPoint</Application>
  <PresentationFormat>On-screen Show (16:9)</PresentationFormat>
  <Paragraphs>64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Raleway</vt:lpstr>
      <vt:lpstr>Lato</vt:lpstr>
      <vt:lpstr>Arial</vt:lpstr>
      <vt:lpstr>swiss-2</vt:lpstr>
      <vt:lpstr>Protege Nos</vt:lpstr>
      <vt:lpstr>                     AI =    </vt:lpstr>
      <vt:lpstr>From where</vt:lpstr>
      <vt:lpstr>Technological Implementation</vt:lpstr>
      <vt:lpstr>Ruff</vt:lpstr>
      <vt:lpstr>Arduino</vt:lpstr>
      <vt:lpstr>Android</vt:lpstr>
      <vt:lpstr>Technological Difficulties</vt:lpstr>
      <vt:lpstr>Ruff Hardware Driver Coding</vt:lpstr>
      <vt:lpstr>Android Text-To-Speech</vt:lpstr>
      <vt:lpstr>Location-based Weather Service</vt:lpstr>
      <vt:lpstr>Features</vt:lpstr>
      <vt:lpstr>Features</vt:lpstr>
      <vt:lpstr>Features</vt:lpstr>
      <vt:lpstr>All lives matter. All lives deserve to be happy. </vt:lpstr>
      <vt:lpstr>The only team  with a millennium.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YOUTH, STEM, YOU.</dc:title>
  <dc:creator>Shaolin Zhang</dc:creator>
  <cp:lastModifiedBy>Shaolin Zhang</cp:lastModifiedBy>
  <cp:revision>61</cp:revision>
  <dcterms:modified xsi:type="dcterms:W3CDTF">2016-11-27T02:46:24Z</dcterms:modified>
  <cp:contentStatus/>
</cp:coreProperties>
</file>